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0"/>
  </p:notesMasterIdLst>
  <p:sldIdLst>
    <p:sldId id="258" r:id="rId2"/>
    <p:sldId id="256" r:id="rId3"/>
    <p:sldId id="257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260" r:id="rId45"/>
    <p:sldId id="261" r:id="rId46"/>
    <p:sldId id="262" r:id="rId47"/>
    <p:sldId id="263" r:id="rId48"/>
    <p:sldId id="259" r:id="rId49"/>
  </p:sldIdLst>
  <p:sldSz cx="9144000" cy="6858000" type="screen4x3"/>
  <p:notesSz cx="6858000" cy="9144000"/>
  <p:embeddedFontLst>
    <p:embeddedFont>
      <p:font typeface="Calibri" pitchFamily="34" charset="0"/>
      <p:regular r:id="rId51"/>
      <p:bold r:id="rId52"/>
      <p:italic r:id="rId53"/>
      <p:boldItalic r:id="rId54"/>
    </p:embeddedFont>
    <p:embeddedFont>
      <p:font typeface="Cricket"/>
      <p:regular r:id="rId55"/>
      <p:bold r:id="rId56"/>
    </p:embeddedFont>
    <p:embeddedFont>
      <p:font typeface="Mistral" pitchFamily="66" charset="0"/>
      <p:regular r:id="rId57"/>
    </p:embeddedFont>
  </p:embeddedFontLst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  <a:srgbClr val="1A0F27"/>
    <a:srgbClr val="462300"/>
    <a:srgbClr val="DDDDDD"/>
    <a:srgbClr val="C0C0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0035" autoAdjust="0"/>
  </p:normalViewPr>
  <p:slideViewPr>
    <p:cSldViewPr>
      <p:cViewPr>
        <p:scale>
          <a:sx n="40" d="100"/>
          <a:sy n="40" d="100"/>
        </p:scale>
        <p:origin x="-2256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7.fntdata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25E157-0D70-45E0-B6E3-FDCBB445EEF8}" type="datetimeFigureOut">
              <a:rPr lang="ru-RU" smtClean="0"/>
              <a:pPr/>
              <a:t>03.10.2014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BDC2E-3303-441A-97C3-7D145BC3EAB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Мы приветствуем вас на этой встрече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наша тема сегодня будет называться: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Еще один секрет счастья в семейной жизни — это внимание друг к другу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». Муж и жена должны постоянно оказывать друг другу знаки самого нежного внимания и любви. Счастье жизни составляется из отдельных минут, из маленьких, быстро забывающихся удовольствий: от поцелуя, улыбки, доброго взгляда, сердечного комплимента и бесчисленных маленьких, но добрых мыслей и искренних чувств. Любви нужен ее ежедневный хлеб.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Еще один важный элемент семейной жизни — это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единство интересов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Ничто из забот жены не должно казаться слишком мелким, даже для гигантского интеллекта самого великого из мужей. С другой стороны, каждая мудрая и верная жена будет охотно интересоваться делами мужа. Пусть они делят пополам груз забот. Пусть оба сердца разделяют и радость и страдание. Пусть все в жизни у них будет общим. Почему бы им не говорить друг с другом о своих искушениях, сомнениях, тайных желаниях и не помочь друг другу сочувствием, словами ободрения? Так они и будут жить одной жизнью, а не двумя.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Бойтесь малейшего начала непонимания или осуждения.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Вместо того, чтобы сдержаться, произносится неумное, неосторожное слово — и вот между двумя сердцами, которые до этого были одним целым, появилась маленькая трещинка, она ширится до тех пор, пока они не оказываются навеки оторванными друг от друга. Вы что-то сказали в спешке? Немедленно просите прощения. У вас возникло непонимание? Неважно, чья это вина, не позволяйте ему ни на час остаться между вами.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Удерживайтесь от ссоры.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 ложитесь спать, затаив в душе чувство гнева.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семейной жизни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должно быть места гордости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Никогда не нужно тешить свое чувство оскорбленной гордости и скрупулезно высчитывать, кто именно должен просить прощения. Истинно любящие такой казуистикой не занимаются. Они всегда готовы и уступить, и извиниться.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1916 году, совсем незадолго до трагедии, императрица пишет мужу: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«Я так люблю получать от тебя цветы, они залог твоей нежной любви. Не каждый муж подумает о том, чтобы послать цветы своей старой жене».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 вот, что пишет императрице сам Государь: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«Завтра 8-е (день их помолвки), мои мысли и молитвы будут с тобой, моя девочка, мое Солнышко».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этот же день 8 апреля Александра Федоровна напишет: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«В этот день, день нашей помолвки, все мои нежные мысли с тобой, наполняя мое сердце бесконечной благодарностью за ту глубокую любовь и счастье, которыми ты дарил меня всегда, с того памятного дня — 22 года тому назад. Да поможет Бог воздать тебе сторицей за всю твою ласку! Да, я — говорю совершенно искренно - сомневаюсь, что много жен таких счастливых, как я, — столько любви, доверия и преданности ты оказал мне в эти долгие годы в счастье и горе».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Всем известен Евангельский принцип «золотое правило»: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Матф.7.12.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Итак, как хотели бы, чтобы люди поступали с вами, вы поступайте с ними.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Этот принцип должен в первую очередь реализовываться между супругами. Муж и жена — одно тело 0</a:t>
            </a:r>
            <a:r>
              <a:rPr lang="ru-RU" sz="1200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степень родства, следовательно, и супруге нужно относиться как к себе, примерять свое отношение к ней на себя (было бы мне это приятно?).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 сожалению, бывает наоборот, когда супруги настолько привыкают не стесняться друг друга, что ведут себя в семье гораздо хуже, чем со всеми остальными людьми, а ведь муж, жена, дети — самые близкие нам люди.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Семейные проблемы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 же такое брачный союз, жизнь в браке и какие подводные камни могут быть на этом пути?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Некто, однажды сказал: «Жизнь в браке похожа на плавание по морю, где не всегда дует попутный ветерок, бывает и штиль, и шторм, и даже буря. И в плаванье по этому морю супругов ждут не одни радости, но и испытания. Но если молодые идут этот путь с Богом, то им ничего не страшно».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1Тим.5.8.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Кто не заботится о домашних своих, хуже неверного и отрекся от Христа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— пишет апостол Павел.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Скажем вкратце о тех ошибках, которые допускаются в супружеских отношениях и от которых брак дает трещину.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Американский специалист по вопросам семьи и брака Гарри Смоли в своей книге «Любовь в христианском браке» описывает случай, очень хорошо иллюстрирующий подобные ошибки. </a:t>
            </a:r>
          </a:p>
          <a:p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Пересказать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ru-RU" sz="1200" i="1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Смоли проводил очередную встречу супружеских пар, которые хотели улучшить свои отношения, как вдруг «с грохотом распахивается дверь. Входит супружеская пара. Муж, далеко обогнав жену, устремляется к дивану. Ни слова не говоря, усаживается и, скрестив руки на груди, злобно оглядывает собравшихся. Глаза у жены покраснели и припухли. Отчужденно пройдя мимо мужа, она находит себе место в другом углу комнаты, рядом с какой-то женщиной.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Прошло всего несколько мгновений, но приятный вечер обернулся напряженной, почти угрожающей обстановкой. В качестве руководителя группы я принял решение начинать собрание в надежде, что это поможет решить проблему.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Мы совершили молитву. Я посмотрел на вновь прибывшего – он все также сидел, сложив руки на груди и, похоже, был готов взорваться. Я обратился прямо к нему, рассчитывая, таким образом, хотя бы отчасти снять напряжение.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Как прошла неделя? – спросил 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Отвратительно! – буркнул он.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В чем же дело?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Если вам так уж охота знать, — он подался вперед, сверля меня глазом, — я подумываю выйти из вашего семинара. Вот что я вам скажу, — разгонялся он, возвышая голос, — есть у меня идея получше: как насчет того, чтобы покончить с моим браком?! Я не могу дольше выносить эту женщину, я не стану жить с ней! – Обрушив на нас эту речь, он откинулся на спинку дивана и вызывающе оглядел присутствующих.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Было занятно наблюдать последовавшую за этим словоизвержением сцену: все женщины, возмутившись таким поведением, кинулись утешать жену, а мужчины, все до одного, столь же инстинктивно поспешили к своему собрату. Потом мы посмотрели друг на друга, не зная, что же нам теперь делать.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Будучи руководителем группы, я обязан был взять инициативу на себя, и я предложил: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Завершим собрание молитвой.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Мы помолились, Вероятно, то было самое короткое собрание супружеских пар за всю историю. Все пошли на кухню, я отвел разгневанного супруга в сторону и предложил: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Давайте завтра встретимся за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ланчем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все обсудим, пока вы не совершили непоправимого.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 нехотя принял приглашение.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 следующий день, беседуя в ресторане, мы оба обнаружили нечто потрясающее. То, что я узнал в тот день, укрепило мой брак и пошло на пользу сотням других мужей, с которыми я делился своим опытом.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Итак, почему вы решили расстаться с женой? Что вас больше всего не устраивает? – заговорил 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Гарри, нам не хватит времени за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ланчем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чтобы рассказать, как она меня достала! На это уйдет весь день!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Начните с главного, — посоветовал 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За несколько минут он сформулировал пять основных обвинений: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Она никудышная хозяйка… Все время болтает по телефону… То и дело пропадает у мамочки… Постоянно отказывается ездить со мной в отпуск… Не проявляет инициативы в постели…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Нагромождая один упрек на другой, этот человек снова раскалился добела. Я кратко помолился о ниспослании мудрости, а потом сделал то, чего никогда прежде не делал. Я стал разбирать все сказанное, пункт за пунктом, задавая конкретные вопросы, например: «Поощряете ли вы жену, когда она занимается хозяйством? Хвалите ли вы ее за ту или иную работу по дому?»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Нет, — ответил он, — она никогда 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справляется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с работой по дому, так что хвалить ее не за что.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А что вы говорите ей, когда то, что она делает, не соответствует вашим ожиданиям? – продолжал 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Ну, — произнес он чуть спокойнее, — пару дней назад я поднялся в шесть утра и начал пылесосить. Когда я добрался до двери нашей спальни, она выскочила из постели и спросила: «Что ты делаешь?!», а я ответил: «Мне надоело жить в хлеву! Мы займемся уборкой 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прямо сейчас!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Вы думаете, тем самым вы поощрили жену поддерживать чистоту в доме?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Да нет, наверное, Это не решает проблему: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неряха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она и есть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неряха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! – вновь ощетинился он, но я, не обращая внимания на его недовольство, продолжал продвигаться по «списку обвинений».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Сколько времени по вечерам и в выходные дни вы уделяете разговору с женой о чем-нибудь важном для нее?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По правде сказать, у меня не так уж много досуга. Расписание просто перегружено, к тому же три раза в неделю я играю в бадминтон, а теперь отсиживаю целый вечер в вашей группе, — уж очень он постарался дать мне понять, сколько усилий от него требуется, чтобы посещать группу. – По выходным мне нужно расслабиться, мы с коллегами играем в гольф.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А за ужином вы с женой разговариваете? – настаивал 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Он ответил сквозь зубы: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За ужином я смотрю телевизор. Надо же хоть новости послушать. Поймите, Гарри, мне необходимо быть в курсе всех внутренних и международных событий, они могут отразиться на моем бизнесе.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Допустим, — согласился я, — новости – это важно, но хоть час в неделю вы отводите для того, чтобы побыть наедине с женой, обсудить вашу совместную жизнь, поговорить о том, что важно для нее, а не для вашего бизнеса?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Нет, — поскучневшим голосом ответил он, — чего нет, того нет.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Почему же вы удивляетесь тому, что она целыми днями «висит на телефоне» и так много времени проводит у матери? – сказал я. – Женщина от природы наделена огромной потребностью в насыщенном общении, и в первую очередь с мужем. Но если супруг отказывается удовлетворить эту потребность, она находит себе других собеседников.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О! – воскликнул он, и я прямо-таки увидел, как в мозгу у него зажглась лампочка. – Мне это и в голову никогда не приходило.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Сейчас вы владеете собственной фирмой, но в молодости вам, вероятно, приходилось работать на других. Вам никогда не попадался чересчур придирчивый начальник?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Еще какой! – с чувством ответил он. – Я его до смерти ненавидел. Его хлебом не корми, только дай ворваться в кабинет и разнести меня в пух и прах. Он тыкал пальцем в любую мою ошибку, заранее знал, что может в отделе пойти не так. И все время кричал: «Сделайте это! Сделайте то! Приведите все в порядок!» Произносил свои тирады в присутствии моих коллег, а потом удалялся к себе и пил кофе, пока я работал до седьмого пота.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Что вы при этом испытывали? — поинтересовался я.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Что я испытывал?! Я ненавидел эту работу! – с жаром признался он. – Только и ждал конца рабочего дня, чтобы удрать поскорее.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Вы бы согласились поехать в отпуск вместе с этим начальником? – задал я вопрос.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В отпуск? Вы что, смеетесь? – изумился он. – Да ни за что на свете.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Дон, — сказал я, — разве вы не видите, что обращаетесь со своей женой точно так же, как этот ваш босс обращался с вами?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Глаза его расширились, он замер неподвижно, переваривая услышанное.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Что же тут удивительного, что жена отказывается путешествовать с вами и уклоняется от сексуального контакта? Как вы обходитесь с ней? Она обречена дни и ночи проводить с человеком, точь-в-точь похожим на вашего бывшего начальника.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После долгой паузы он проворчал: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А ведь вы правы!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 мы разобрали все пять претензий мужа и пришли к неожиданному выводу: он нес по крайней мере частичную ответственность за каждую из пяти проблем, которые ему доставляла жена. Он сам провоцировал жену на те реакции и поступки, которые так досаждали ему.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 же делать? – жалобно спросил он.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Разумеется, негативный вклад этого человека в супружескую жизнь отнюдь не мог служить оправданием негативного поведения жены, но своим поведением он способствовал тому, чтобы жена и дальше занимала ту же позицию. До сих пор этот человек не понимал, что сам впускает в свой дом именно то, чего не желает в нем видеть. Теперь он это понял, но не знал, как изменить положение.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Можно ли назвать этого человека любящим, оказывающим поддержку жене? Разумеется, нет. Мог ли он сделаться таковым? Безусловно».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чем основная причина конфликтов в семье, а главное, неумения эти конфликты преодолеть?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Первая причина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это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поиск своего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(апостол Павел) и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нежелание исправляться самому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Любую, даже самую тяжелую ситуацию можно облегчить, если начать с себя.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исправляя себя переделать другого невозможно.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Мне приходилось выслушивать разные семейные истории, но в одном они похожи все: кто-то (он или она) виноват, и далее бесконечные жалобы на свою половину. Хоть кто-нибудь назвал бы виновным себя!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Вторая причина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—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нежелание ничего менять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Человек приходит к пастору или психологу и ждет мгновенных результатов.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Пастор совершит чудо-молитву, даст совет, от которого все изменится… и все будет хорошо.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 часто отношения в семье разрушались годами, и невозможно их исправить за час, ни один пастор, психолог, умная книга это не сделает. </a:t>
            </a:r>
          </a:p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Нужна большая работа, и начинать надо с себя.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Первое условие.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 пытаться никого переделать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учиться принимать и любить человека таким, какой он есть (как бы банально это не звучало).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Второе условие.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Если человек хочет помочь своей семье, улучшить отношения, он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должен быть беспристрастен к себе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В чем я виноват, и что я могу сделать? Если не знаешь, обратись за советом.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Третье условие.</a:t>
            </a:r>
            <a:r>
              <a:rPr lang="ru-RU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семье должны помнить: для чего мы здесь собрались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Для того, чтобы кому-то что-то доказать, выяснить отношения или чтобы любить и быть любимыми и вместе спасаться?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Четвертое условие.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Изменить человека можно только изменив свое отношение к нему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его самого подвести его к переменам. Как это сделать, опять же разговор особый в каждом случае.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Пятое условие.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Супруги не должны стесняться вместе обсуждать свою семейную жизнь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 сожалению, очень многие воспринимают брак не как взаимное несение тягот друг друга, а как легкое и приятное путешествие на пикник. В этом и причина большинства разводов. Когда наступают трудности, супруги оказываются к ним, не готовы. Вот почему так сейчас распространены так называемые «гражданские браки», а попросту говоря сожительство.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Никакой ответственности, одни совместные удовольствия, а если не понравилось — разбежались. Жизнь в таком «союзе» напоминает поездку в троллейбусе, где на каждой остановке можно сойти.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Шестое условие.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Набраться терпения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Мгновенно все не получится.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Беда в том, что меняться самому, работать над собой очень трудно.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Когда читаешь книги, кажется, что так легко применить советы, а на деле все очень сложно.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 наградой за это будет мир в семье, а ради этого стоит потрудиться.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нет мира в душе, человеку ничего не нужно, всего мира и богатств его.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говорит пословица: «У кого Бог и мир в душе — тому и на каторге рай».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Иногда наблюдая за тем, как люди мучают друг друга в браке, постоянно выясняют отношения (при этом оба супруга нормальные, хорошие по-своему люди, «вроде не бездельники и могли бы жить»), хочется воскликнуть, зачем мы мучаем друг друга, ведь земная жизнь так коротка и мимолетна, потом в старости даже нечего будет вспомнить, только как выясняли отношения.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Будем побольше радовать друг друга, говорить хорошие слова, хвалить.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у Б.Окуджавы: «Давайте жить во всем друг, другу потакая, тем более что жизнь короткая такая». Очень важно научиться получать удовольствие оттого, что доставляешь радость другому.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старом советском фильме «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Мимино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» есть эпизод. Шофер везет попутчика на тракторе и хочет заехать узнать адрес друга, чтобы написать письмо. Когда пассажир начинает возмущаться задержкой, он говорит: «Я ему напишу — ему будет приятно, хорошо. Ему будет хорошо, — мне тоже будет хорошо» А если и мне будет хорошо, я тебя так довезу, что тебе тоже станет хорошо».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Семейное счастье складывается из каких-то, на первый взгляд незаметных приятных мелочей, проявления внимания, заботы.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семейной жизни необходимо гасить всякое проявление раздражительности и гнева на уровне искры, на самом подходе. И, уж конечно, никогда не затевать серьезных разговоров и пытаться в чем-то разобраться в гневе.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этот момент человек всегда необъективен и неадекватен.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Важно помнить, что любое раздражение легче перетерпеть, чем потом остановить.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 гнев, слава Богу, имеет свойство быстро проходить и мы, часто вспоминая себя потом, удивляемся, как мы могли быть такими жестокими и злыми.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немецкой армии существовал принцип: нельзя подавать жалобу на сослуживца, сразу же после инцидента. Если она подавалась, ее просто не рассматривали.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юриспруденции известен термин «преступление в состоянии аффекта».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 аффект является смягчающим обстоятельством, потому что человек себя не помнил и в обычном, спокойном состоянии, может быть, никогда ничего подобного не совершил.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книгах по психологии часто можно встретить «рецепты семейного счастья», правила, руководствуясь которыми, можно сделать брак счастливым. Я дерзну привести несколько правил. Сразу оговорюсь, что они придуманы не мною (они общеизвестны), но лишь обработаны и дополнены.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1. Принимать и любить человека таким, какой он есть и не пытаться переделать.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 Ничего не предпринимать в гневе, всячески избегать раздражительности.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 венчании супруги дают обещание, что все радости и скорби будут делить поровну. Хотя мы не должны думать, что брак это сплошная скорбь, в нем человеку открывается много радостей, и той радости, которая недоступна человеку одинокому. Но по сравнению с человеком не семейным, семьянину может быть более сложно.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Приходится приспосабливаться, привыкать к характеру другого человека и конечно работать над своим характером.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3. Быть внимательным к другому.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40</a:t>
            </a:fld>
            <a:endParaRPr lang="ru-RU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 Находить время для общения, обсуждения самых разных тем.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41</a:t>
            </a:fld>
            <a:endParaRPr lang="ru-RU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5. Не делить роли.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Браться за семейные дела тому, у кого есть время, подставлять плечо.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42</a:t>
            </a:fld>
            <a:endParaRPr lang="ru-RU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6. Почаще радовать, делать приятное.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43</a:t>
            </a:fld>
            <a:endParaRPr lang="ru-RU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7. Не мелочиться.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(Думать о главном, а главное — мир, без которого все плохо).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8. Быть терпеливым.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45</a:t>
            </a:fld>
            <a:endParaRPr 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9. Постараться достичь взаимопонимания в интимных отношениях.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Последний пункт хотелось бы немного прокомментировать.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Конечно, хорошие интимные отношения не являются обязательным условием счастливого брака.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Можно привести примеры, когда их вообще не было, а брак был прекрасным.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Но, тем не менее, сам апостол Павел говорит нам: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46</a:t>
            </a:fld>
            <a:endParaRPr 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1Кор.7.2-5.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«Во избежание блуда, каждый имеет свою жену. Не уклоняйтесь друг от друга разве по согласию, на время для упражнения в посте и молитве» 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Супружеские телесные отношения это тоже проявление любви и недаром ребенок называется «плодом любви».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интимной жизни супруги должны руководствоваться тем же принципом, что и вообще в супружеской жизни: получать радость от того, что другому хорошо, — тогда будет гармония, а не игра в одни ворота.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47</a:t>
            </a:fld>
            <a:endParaRPr 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Молитва.</a:t>
            </a: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48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Брак-это любовь двух людей друг к другу и очень часто та любовь, которую имеют молодые люди в начале пути, дается им авансом, как дар Божий, без каких-либо усилий. 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Любовь — костер и его нужно постоянно поддерживать, подкладывать поленья. Семейная жизнь — это каждодневная битва за любовь и, победившему в ней, дается награда — семейное счастье. Но нужно помнить, что за непростым периодом в отношениях обязательно придет светлый период и нужно только переждать, не предаться печали или гневу.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По статистике пик разводов — это первые 2-3 года, когда люди не смогли притереться друг к другу, перетерпеть. Как у В. Маяковского: «Лодка семейного счастья разбилась о быт».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Конечно, в супружестве существуют и другие, так называемые кризисные периоды, но об этом поговорим позже.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Если супруги научились любить, прощать и радовать друг друга, им дается великая радость, какой они не имели ни до, ни в первые годы брака. И выражение «я люблю жену, как в день свадьбы» не совсем верно, муж должен после многих лет любить жену больше, чем в день венчания. Алексий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Мечев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очень скорбел после смерти любимой жены и говорил: «Покойница все мои слабости знала и любила их». Вроде бы простые слова, а как много в них. То есть человек научился понимать другого с полуслова, жизнь его состояла из желания услужить, порадовать любимого мужа.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Государь Николай и царица Александра пронесли удивительно нежные и трогательные отношения через всю жизнь.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Вот что пишет государыня: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«По вине тех, кто поженился, одного или обоих, жизнь в браке может стать несчастьем. Возможность в браке быть счастливым очень велика, но нельзя забывать и возможность его краха. Только правильная и мудрая жизнь в браке поможет достичь идеальных супружеских отношений. </a:t>
            </a:r>
            <a:r>
              <a:rPr lang="ru-RU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Первый урок, который нужно выучить и исполнить, — это терпение.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 начале семейной жизни обнаруживаются как достоинства характера и нрава, так и недостатки и особенности привычек, вкуса, темперамента, о которых вторая половина и не подозревала. Иногда, кажется, что невозможно притереться друг к другу, что будут вечные безнадежные конфликты, но терпение и любовь преодолевают все, и две жизни сливаются в одну, более благородную, сильную, полную и богатую, и эта жизнь будет продолжаться в мире и покое».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0BDC2E-3303-441A-97C3-7D145BC3EABB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Слайд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69134" y="152400"/>
            <a:ext cx="370806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63500">
                    <a:srgbClr val="FFFFFF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Отдел Семейного служения</a:t>
            </a:r>
            <a:endParaRPr lang="ru-RU" sz="20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63500">
                  <a:srgbClr val="FFFFFF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981200" y="2857316"/>
            <a:ext cx="6705600" cy="3695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r">
              <a:lnSpc>
                <a:spcPts val="14000"/>
              </a:lnSpc>
            </a:pPr>
            <a:r>
              <a:rPr lang="ru-RU" sz="18000" b="1" cap="none" spc="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14300" dist="63500" dir="3000000" algn="l" rotWithShape="0">
                    <a:prstClr val="black">
                      <a:alpha val="43000"/>
                    </a:prstClr>
                  </a:outerShdw>
                </a:effectLst>
                <a:latin typeface="Mistral" pitchFamily="66" charset="0"/>
              </a:rPr>
              <a:t>Д</a:t>
            </a:r>
            <a:r>
              <a:rPr lang="ru-RU" sz="12000" b="1" cap="none" spc="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114300" dist="63500" dir="3000000" algn="l" rotWithShape="0">
                    <a:prstClr val="black">
                      <a:alpha val="43000"/>
                    </a:prstClr>
                  </a:outerShdw>
                </a:effectLst>
                <a:latin typeface="Mistral" pitchFamily="66" charset="0"/>
              </a:rPr>
              <a:t>обро пожаловать</a:t>
            </a:r>
            <a:endParaRPr lang="ru-RU" sz="12000" b="1" cap="none" spc="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114300" dist="63500" dir="3000000" algn="l" rotWithShape="0">
                  <a:prstClr val="black">
                    <a:alpha val="43000"/>
                  </a:prstClr>
                </a:outerShdw>
              </a:effectLst>
              <a:latin typeface="Mistral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05000" y="457200"/>
            <a:ext cx="6705600" cy="27392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Итак, как хотели бы, чтобы люди поступали с вами, вы поступайте с ними.  </a:t>
            </a:r>
            <a:endParaRPr lang="ru-RU" sz="28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  <a:p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                                      Матф.7.12.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71600" y="4224151"/>
            <a:ext cx="7162800" cy="24814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r">
              <a:lnSpc>
                <a:spcPts val="9000"/>
              </a:lnSpc>
            </a:pPr>
            <a:r>
              <a:rPr lang="ru-RU" sz="130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rgbClr val="FFFFFF"/>
                  </a:glow>
                  <a:outerShdw blurRad="114300" dist="63500" dir="3000000" algn="l" rotWithShape="0">
                    <a:prstClr val="black">
                      <a:alpha val="43000"/>
                    </a:prstClr>
                  </a:outerShdw>
                </a:effectLst>
                <a:latin typeface="Mistral" pitchFamily="66" charset="0"/>
              </a:rPr>
              <a:t>С</a:t>
            </a:r>
            <a:r>
              <a:rPr lang="ru-RU" sz="9600" b="1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glow rad="101600">
                    <a:srgbClr val="FFFFFF"/>
                  </a:glow>
                  <a:outerShdw blurRad="114300" dist="63500" dir="3000000" algn="l" rotWithShape="0">
                    <a:prstClr val="black">
                      <a:alpha val="43000"/>
                    </a:prstClr>
                  </a:outerShdw>
                </a:effectLst>
                <a:latin typeface="Mistral" pitchFamily="66" charset="0"/>
              </a:rPr>
              <a:t>емейные проблемы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26776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Если же кто о своих и особенно о домашних не печется, тот отрекся от веры и хуже неверного.</a:t>
            </a: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   </a:t>
            </a:r>
          </a:p>
          <a:p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                                            1Тимофею 5.8.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05000" y="457200"/>
            <a:ext cx="6705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360363" indent="-360363">
              <a:buFont typeface="Arial" pitchFamily="34" charset="0"/>
              <a:buChar char="•"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Поиск своего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360363" indent="-360363">
              <a:buFont typeface="Arial" pitchFamily="34" charset="0"/>
              <a:buChar char="•"/>
            </a:pP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Поиск своего</a:t>
            </a:r>
          </a:p>
          <a:p>
            <a:pPr marL="360363" indent="-360363">
              <a:buFont typeface="Arial" pitchFamily="34" charset="0"/>
              <a:buChar char="•"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Нежелание ничего менять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2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528638" indent="-528638">
              <a:buFont typeface="Wingdings" pitchFamily="2" charset="2"/>
              <a:buChar char="ü"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пытаться никого переделать.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528638" indent="-528638">
              <a:buFont typeface="Wingdings" pitchFamily="2" charset="2"/>
              <a:buChar char="ü"/>
            </a:pP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пытаться никого переделать.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Должен быть беспристрастен к себе.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528638" indent="-528638">
              <a:buFont typeface="Wingdings" pitchFamily="2" charset="2"/>
              <a:buChar char="ü"/>
            </a:pP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пытаться никого переделать.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Должен быть беспристрастен к себе.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3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Помнить: зачем семья.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528638" indent="-528638">
              <a:buFont typeface="Wingdings" pitchFamily="2" charset="2"/>
              <a:buChar char="ü"/>
            </a:pP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пытаться никого переделать.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Должен быть беспристрастен к себе.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20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Помнить: зачем семья.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Изменяй человека через отношения к нему.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24314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528638" indent="-528638">
              <a:buFont typeface="Wingdings" pitchFamily="2" charset="2"/>
              <a:buChar char="ü"/>
            </a:pP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пытаться никого переделать.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Должен быть беспристрастен к себе.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20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Помнить: зачем семья.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Изменяй человека через отношения к нему.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3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Обсуждайте семейную </a:t>
            </a: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жизнь.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3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21852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528638" indent="-528638">
              <a:buFont typeface="Wingdings" pitchFamily="2" charset="2"/>
              <a:buChar char="ü"/>
            </a:pP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пытаться никого переделать.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Должен быть беспристрастен к себе.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20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Помнить: зачем семья.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Изменяй человека через отношения к нему.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20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Обсуждайте семейную </a:t>
            </a:r>
            <a:r>
              <a:rPr lang="ru-RU" sz="20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жизнь.</a:t>
            </a:r>
          </a:p>
          <a:p>
            <a:pPr marL="528638" indent="-528638">
              <a:buFont typeface="Wingdings" pitchFamily="2" charset="2"/>
              <a:buChar char="ü"/>
            </a:pPr>
            <a:r>
              <a:rPr lang="ru-RU" sz="3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Наберитесь терпения.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  <p:pic>
        <p:nvPicPr>
          <p:cNvPr id="11" name="Picture 2" descr="C:\Users\Луговой Павел\Desktop\Заказ\f37d2eed.gif"/>
          <p:cNvPicPr>
            <a:picLocks noChangeAspect="1" noChangeArrowheads="1" noCrop="1"/>
          </p:cNvPicPr>
          <p:nvPr/>
        </p:nvPicPr>
        <p:blipFill>
          <a:blip r:embed="rId4" cstate="print">
            <a:clrChange>
              <a:clrFrom>
                <a:srgbClr val="FEFFFC"/>
              </a:clrFrom>
              <a:clrTo>
                <a:srgbClr val="FEFF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29400" y="4343400"/>
            <a:ext cx="190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3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05000" y="457200"/>
            <a:ext cx="67056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625475" indent="-625475">
              <a:buFont typeface="Wingdings" pitchFamily="2" charset="2"/>
              <a:buChar char="ü"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Принимать человека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3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Принимать человека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3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решать в гневе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Принимать человека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решать в гневе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Проявлять внимание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4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Принимать человека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решать в гневе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Проявлять внимание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3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Уделять время для общения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Принимать человека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решать в гневе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Проявлять внимание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Уделять время для общения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делить роли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24929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Принимать человека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решать в гневе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Проявлять внимание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Уделять время для общения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делить роли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3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Делать приятное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Принимать человека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решать в гневе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Проявлять внимание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Уделять время для общения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делить роли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Делать приятное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мелочиться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32316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Принимать человека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решать в гневе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Проявлять внимание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Уделять время для общения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делить роли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Делать приятное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мелочиться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36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Будь терпеливым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05000" y="457200"/>
            <a:ext cx="6705600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Принимать человека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решать в гневе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Проявлять внимание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Уделять время для общения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делить роли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Делать приятное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Не мелочиться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24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Будь терпеливым</a:t>
            </a:r>
          </a:p>
          <a:p>
            <a:pPr marL="625475" indent="-625475">
              <a:buFont typeface="Wingdings" pitchFamily="2" charset="2"/>
              <a:buChar char="ü"/>
            </a:pPr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Взаимопонимание в кровати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7620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05000" y="457200"/>
            <a:ext cx="6705600" cy="38472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36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Во избежание блуда, каждый имеет свою жену. Не уклоняйтесь друг от друга разве по согласию, на время для упражнения в посте и молитве.</a:t>
            </a:r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   </a:t>
            </a:r>
          </a:p>
          <a:p>
            <a:r>
              <a:rPr lang="ru-RU" sz="28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                             </a:t>
            </a:r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1A0F27"/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ricket" pitchFamily="2" charset="0"/>
              </a:rPr>
              <a:t>1Коринфянам 7,2-5.</a:t>
            </a:r>
            <a:endParaRPr lang="ru-RU" sz="36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rgbClr val="1A0F27"/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ricket" pitchFamily="2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лайд4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05. Семейные проблем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 descr="C:\Users\Луговой Павел\Desktop\Заказ\f698c91c17aa51954bece8302bcefd1c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5029200"/>
            <a:ext cx="1428750" cy="142875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Слайд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85725" cap="sq" cmpd="tri">
            <a:solidFill>
              <a:srgbClr val="462300"/>
            </a:solidFill>
            <a:beve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2985</Words>
  <Application>Microsoft Office PowerPoint</Application>
  <PresentationFormat>Экран (4:3)</PresentationFormat>
  <Paragraphs>267</Paragraphs>
  <Slides>48</Slides>
  <Notes>48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4" baseType="lpstr">
      <vt:lpstr>Arial</vt:lpstr>
      <vt:lpstr>Calibri</vt:lpstr>
      <vt:lpstr>Cricket</vt:lpstr>
      <vt:lpstr>Mistral</vt:lpstr>
      <vt:lpstr>Wingdings</vt:lpstr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Луговой Павел</dc:creator>
  <cp:lastModifiedBy>Akseniya Liberanskaya</cp:lastModifiedBy>
  <cp:revision>407</cp:revision>
  <dcterms:created xsi:type="dcterms:W3CDTF">2014-06-27T04:34:33Z</dcterms:created>
  <dcterms:modified xsi:type="dcterms:W3CDTF">2014-10-03T06:59:44Z</dcterms:modified>
</cp:coreProperties>
</file>