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0" r:id="rId3"/>
    <p:sldId id="258" r:id="rId4"/>
    <p:sldId id="259" r:id="rId5"/>
    <p:sldId id="257" r:id="rId6"/>
    <p:sldId id="261" r:id="rId7"/>
    <p:sldId id="271" r:id="rId8"/>
    <p:sldId id="262" r:id="rId9"/>
    <p:sldId id="272" r:id="rId10"/>
    <p:sldId id="263" r:id="rId11"/>
    <p:sldId id="274" r:id="rId12"/>
    <p:sldId id="273" r:id="rId13"/>
    <p:sldId id="278" r:id="rId14"/>
    <p:sldId id="276" r:id="rId15"/>
    <p:sldId id="264" r:id="rId16"/>
    <p:sldId id="265" r:id="rId17"/>
    <p:sldId id="277" r:id="rId18"/>
    <p:sldId id="267" r:id="rId19"/>
    <p:sldId id="266" r:id="rId20"/>
    <p:sldId id="268" r:id="rId21"/>
    <p:sldId id="269" r:id="rId22"/>
    <p:sldId id="270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1700808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ВАС БУДЕТ СЫН!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Подготовила рук-ль ОДС КСМ Сахарова Татьяна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733" y="3942554"/>
            <a:ext cx="2610037" cy="179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89083"/>
            <a:ext cx="2641476" cy="176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505" y="3501008"/>
            <a:ext cx="3957228" cy="267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119" y="188640"/>
            <a:ext cx="2286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6620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1"/>
            <a:ext cx="846043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Потребность в отце</a:t>
            </a:r>
          </a:p>
          <a:p>
            <a:endParaRPr lang="ru-RU" sz="2400" b="1" dirty="0" smtClean="0">
              <a:solidFill>
                <a:schemeClr val="accent1"/>
              </a:solidFill>
            </a:endParaRPr>
          </a:p>
          <a:p>
            <a:r>
              <a:rPr lang="ru-RU" sz="2800" b="1" dirty="0" smtClean="0">
                <a:solidFill>
                  <a:schemeClr val="accent1"/>
                </a:solidFill>
              </a:rPr>
              <a:t>Без отца (фактически или эмоционально):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Незрелый, слабовольный, безнравственный, трусливый, самовлюбленный, лживый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Выше риск попасть с дурную компанию и в тюрьму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На 68 </a:t>
            </a:r>
            <a:r>
              <a:rPr lang="en-US" sz="2800" b="1" dirty="0" smtClean="0">
                <a:solidFill>
                  <a:schemeClr val="accent1"/>
                </a:solidFill>
              </a:rPr>
              <a:t>%</a:t>
            </a:r>
            <a:r>
              <a:rPr lang="ru-RU" sz="2800" b="1" dirty="0" smtClean="0">
                <a:solidFill>
                  <a:schemeClr val="accent1"/>
                </a:solidFill>
              </a:rPr>
              <a:t> выше риск табакокурения, алкоголизма, наркомании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Не умеет строить отношения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Понижаются шансы принять Бога как отца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Неразборчивые связи</a:t>
            </a:r>
            <a:endParaRPr lang="ru-R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427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1124744"/>
            <a:ext cx="7704856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/>
                </a:solidFill>
              </a:rPr>
              <a:t>В камерах смертников 95 </a:t>
            </a:r>
            <a:r>
              <a:rPr lang="en-US" sz="2800" dirty="0" smtClean="0">
                <a:solidFill>
                  <a:schemeClr val="accent1"/>
                </a:solidFill>
              </a:rPr>
              <a:t>% </a:t>
            </a:r>
            <a:r>
              <a:rPr lang="ru-RU" sz="2800" dirty="0" smtClean="0">
                <a:solidFill>
                  <a:schemeClr val="accent1"/>
                </a:solidFill>
              </a:rPr>
              <a:t>ненавидят своих отцов</a:t>
            </a:r>
          </a:p>
          <a:p>
            <a:r>
              <a:rPr lang="ru-RU" sz="2800" dirty="0" smtClean="0">
                <a:solidFill>
                  <a:schemeClr val="accent1"/>
                </a:solidFill>
              </a:rPr>
              <a:t>Среди них 98,6 мужчин</a:t>
            </a:r>
          </a:p>
          <a:p>
            <a:r>
              <a:rPr lang="ru-RU" sz="2800" dirty="0" smtClean="0">
                <a:solidFill>
                  <a:schemeClr val="accent1"/>
                </a:solidFill>
              </a:rPr>
              <a:t>(пример с открытками на День Матери и День Отца)</a:t>
            </a:r>
          </a:p>
          <a:p>
            <a:endParaRPr lang="ru-RU" sz="2400" dirty="0">
              <a:solidFill>
                <a:schemeClr val="accent1"/>
              </a:solidFill>
            </a:endParaRPr>
          </a:p>
          <a:p>
            <a:pPr algn="ctr"/>
            <a:r>
              <a:rPr lang="ru-RU" sz="3200" b="1" dirty="0" smtClean="0">
                <a:solidFill>
                  <a:schemeClr val="accent1"/>
                </a:solidFill>
              </a:rPr>
              <a:t>«Гораздо легче укреплять дух детей, чем исправлять сломавшихся мужчин». </a:t>
            </a:r>
          </a:p>
          <a:p>
            <a:pPr algn="ctr"/>
            <a:r>
              <a:rPr lang="ru-RU" sz="3200" b="1" dirty="0" smtClean="0">
                <a:solidFill>
                  <a:schemeClr val="accent1"/>
                </a:solidFill>
              </a:rPr>
              <a:t>Барбара Джексон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7131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132" y="244205"/>
            <a:ext cx="9001000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Потребность в отце: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3200" b="1" dirty="0" smtClean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Мальчики испытывают эмоциональную зависимость от отца (примерно с 3-х лет)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Они хотят знать, кто такой «настоящий» мужчина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Они хотят ассоциировать себя с отцом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Они хотя подражать мужчине - отцу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Они хотят видеть как мужчина относится к женщине, слабым, сильным и др.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Они ждут, чтобы их направлял отец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Им нужен авторитетный, а не авторитарный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chemeClr val="accent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7911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692696"/>
            <a:ext cx="849694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Они хотят, чтобы их научили отвечать за свои слова и поступки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Они хотят, чтобы их научили принимать ответственные решения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1"/>
                </a:solidFill>
              </a:rPr>
              <a:t>Они хотят научиться самостоятельности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Они </a:t>
            </a:r>
            <a:r>
              <a:rPr lang="ru-RU" sz="3200" b="1" dirty="0">
                <a:solidFill>
                  <a:schemeClr val="accent1"/>
                </a:solidFill>
              </a:rPr>
              <a:t>хотят, чтобы их контролировали!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1"/>
                </a:solidFill>
              </a:rPr>
              <a:t>Они хотят, чтобы их научили выигрывать и проигрывать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1"/>
                </a:solidFill>
              </a:rPr>
              <a:t>Они хотят, чтобы их научили строить отношения, постоять за себя и своих </a:t>
            </a:r>
            <a:r>
              <a:rPr lang="ru-RU" sz="3200" b="1" dirty="0" smtClean="0">
                <a:solidFill>
                  <a:schemeClr val="accent1"/>
                </a:solidFill>
              </a:rPr>
              <a:t>близких</a:t>
            </a:r>
            <a:endParaRPr lang="ru-RU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722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764704"/>
            <a:ext cx="698477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/>
                </a:solidFill>
              </a:rPr>
              <a:t>Мужские роли:</a:t>
            </a:r>
          </a:p>
          <a:p>
            <a:pPr marL="342900" indent="-342900">
              <a:buFont typeface="+mj-lt"/>
              <a:buAutoNum type="arabicPeriod"/>
            </a:pPr>
            <a:endParaRPr lang="ru-RU" sz="4000" dirty="0" smtClean="0">
              <a:solidFill>
                <a:schemeClr val="accent1"/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ru-RU" sz="4000" b="1" dirty="0" smtClean="0">
                <a:solidFill>
                  <a:schemeClr val="accent1"/>
                </a:solidFill>
              </a:rPr>
              <a:t>Глава семьи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4000" b="1" dirty="0" smtClean="0">
                <a:solidFill>
                  <a:schemeClr val="accent1"/>
                </a:solidFill>
              </a:rPr>
              <a:t>Забота и обеспечение семьи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4000" b="1" dirty="0" smtClean="0">
                <a:solidFill>
                  <a:schemeClr val="accent1"/>
                </a:solidFill>
              </a:rPr>
              <a:t>Защита семьи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4000" b="1" dirty="0" smtClean="0">
                <a:solidFill>
                  <a:schemeClr val="accent1"/>
                </a:solidFill>
              </a:rPr>
              <a:t>Духовное наставничество</a:t>
            </a:r>
            <a:endParaRPr lang="ru-RU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158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332656"/>
            <a:ext cx="828092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/>
                </a:solidFill>
              </a:rPr>
              <a:t>Правильные </a:t>
            </a:r>
            <a:r>
              <a:rPr lang="ru-RU" sz="3600" b="1" dirty="0" smtClean="0">
                <a:solidFill>
                  <a:schemeClr val="accent1"/>
                </a:solidFill>
              </a:rPr>
              <a:t>отношения</a:t>
            </a:r>
          </a:p>
          <a:p>
            <a:pPr algn="ctr"/>
            <a:r>
              <a:rPr lang="ru-RU" sz="3600" b="1" dirty="0" smtClean="0">
                <a:solidFill>
                  <a:schemeClr val="accent1"/>
                </a:solidFill>
              </a:rPr>
              <a:t> </a:t>
            </a:r>
            <a:r>
              <a:rPr lang="ru-RU" sz="3600" b="1" dirty="0" smtClean="0">
                <a:solidFill>
                  <a:schemeClr val="accent1"/>
                </a:solidFill>
              </a:rPr>
              <a:t>«мама-сын»: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«Подарить» время до школы только детям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Помнить, что он мальчик, а не девочка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Не ждать сантиментов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Любовь и нежность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Поддержка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Отношение к женщине как к хрустальной вазе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Долой гиперопеку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Атмосфера уюта и любви в доме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«Разговорить» сына (а так же мужа)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 smtClean="0">
              <a:solidFill>
                <a:schemeClr val="accent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584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764704"/>
            <a:ext cx="698477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/>
                </a:solidFill>
              </a:rPr>
              <a:t>Нам некогда!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Перегрузка работой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Чрезмерная занятость дома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Внутрисемейное отчуждение</a:t>
            </a:r>
          </a:p>
          <a:p>
            <a:endParaRPr lang="ru-RU" sz="2800" dirty="0">
              <a:solidFill>
                <a:schemeClr val="accent1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1"/>
                </a:solidFill>
              </a:rPr>
              <a:t>Мальчики сильнее страдают от этого</a:t>
            </a:r>
            <a:r>
              <a:rPr lang="ru-RU" sz="2800" dirty="0" smtClean="0">
                <a:solidFill>
                  <a:schemeClr val="accent1"/>
                </a:solidFill>
              </a:rPr>
              <a:t>. </a:t>
            </a:r>
            <a:r>
              <a:rPr lang="ru-RU" sz="3600" b="1" dirty="0" smtClean="0">
                <a:solidFill>
                  <a:schemeClr val="accent1"/>
                </a:solidFill>
              </a:rPr>
              <a:t>Почему? </a:t>
            </a:r>
          </a:p>
          <a:p>
            <a:pPr algn="ctr"/>
            <a:r>
              <a:rPr lang="ru-RU" sz="3200" b="1" dirty="0" smtClean="0">
                <a:solidFill>
                  <a:schemeClr val="accent1"/>
                </a:solidFill>
              </a:rPr>
              <a:t>Потому что их чаще «заносит», когда нет надлежащего контроля и руководства!</a:t>
            </a:r>
            <a:endParaRPr lang="ru-RU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83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260648"/>
            <a:ext cx="66247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/>
                </a:solidFill>
              </a:rPr>
              <a:t>Годы жизни с детьми пролетят как миг. </a:t>
            </a:r>
          </a:p>
          <a:p>
            <a:pPr algn="ctr"/>
            <a:endParaRPr lang="ru-RU" sz="3600" b="1" dirty="0">
              <a:solidFill>
                <a:schemeClr val="accent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accent1"/>
                </a:solidFill>
              </a:rPr>
              <a:t>Делайте все возможное, чтобы ловить драгоценные моменты! </a:t>
            </a:r>
          </a:p>
          <a:p>
            <a:pPr algn="ctr"/>
            <a:endParaRPr lang="ru-RU" sz="3600" b="1" dirty="0">
              <a:solidFill>
                <a:schemeClr val="accent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accent1"/>
                </a:solidFill>
              </a:rPr>
              <a:t>Ничего на свете не стоит того, чтобы отдаляться от детей!!!!!</a:t>
            </a:r>
            <a:endParaRPr lang="ru-RU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959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005314"/>
            <a:ext cx="720080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Все мужчины  -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chemeClr val="accent1"/>
              </a:solidFill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chemeClr val="accent1"/>
                </a:solidFill>
              </a:rPr>
              <a:t>Зависимые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chemeClr val="accent1"/>
                </a:solidFill>
              </a:rPr>
              <a:t>Недалёкие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chemeClr val="accent1"/>
                </a:solidFill>
              </a:rPr>
              <a:t>Бестолковые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chemeClr val="accent1"/>
                </a:solidFill>
              </a:rPr>
              <a:t>Трусливые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chemeClr val="accent1"/>
                </a:solidFill>
              </a:rPr>
              <a:t>Инфантильные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535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784887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Дьявольские угрозы: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b="1" dirty="0" smtClean="0">
                <a:solidFill>
                  <a:schemeClr val="accent1"/>
                </a:solidFill>
              </a:rPr>
              <a:t>Гомосексуализм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1"/>
                </a:solidFill>
              </a:rPr>
              <a:t>Это не болезнь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1"/>
                </a:solidFill>
              </a:rPr>
              <a:t>Это не наследственность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1"/>
                </a:solidFill>
              </a:rPr>
              <a:t>Это пропаганда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1"/>
                </a:solidFill>
              </a:rPr>
              <a:t>Это влияние семейной ситуации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1"/>
                </a:solidFill>
              </a:rPr>
              <a:t>Это порок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1"/>
                </a:solidFill>
              </a:rPr>
              <a:t>Это личный выбор</a:t>
            </a:r>
          </a:p>
          <a:p>
            <a:r>
              <a:rPr lang="ru-RU" sz="3200" b="1" dirty="0" smtClean="0">
                <a:solidFill>
                  <a:schemeClr val="accent1"/>
                </a:solidFill>
              </a:rPr>
              <a:t>2.   Феминизм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1"/>
                </a:solidFill>
              </a:rPr>
              <a:t>Равенство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1"/>
                </a:solidFill>
              </a:rPr>
              <a:t>«Стирание</a:t>
            </a:r>
            <a:r>
              <a:rPr lang="ru-RU" sz="3200" dirty="0" smtClean="0">
                <a:solidFill>
                  <a:schemeClr val="accent1"/>
                </a:solidFill>
              </a:rPr>
              <a:t>» гендерных различий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1"/>
                </a:solidFill>
              </a:rPr>
              <a:t>«Женское» общество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413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620688"/>
            <a:ext cx="792088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/>
                </a:solidFill>
              </a:rPr>
              <a:t>Опасные стереотипы: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Девочки послушные – мальчики нет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Девочки учатся хорошо – мальчики нет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Девочки культурные – мальчики нет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Девочки добрее – мальчики нет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Девочки в сценках играют положительные роли – мальчики нет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Девочки спокойнее – мальчики нет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938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92696"/>
            <a:ext cx="8496944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Влияние постмодернистского общества: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000" b="1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Отсутствие «абсолютной» истины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Толерантность и терпимость ко греху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Оправдание греха и зла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Безнравственность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Интернет, фильмы, мультфильмы и игры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Порнография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411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92696"/>
            <a:ext cx="7992888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Что необходимо нашим сыновьям: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Бог </a:t>
            </a:r>
            <a:r>
              <a:rPr lang="ru-RU" sz="2800" dirty="0" smtClean="0">
                <a:solidFill>
                  <a:schemeClr val="accent1"/>
                </a:solidFill>
              </a:rPr>
              <a:t>(личные взаимоотношения, пример родителей)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Дисциплина </a:t>
            </a:r>
            <a:r>
              <a:rPr lang="ru-RU" sz="2800" dirty="0" smtClean="0">
                <a:solidFill>
                  <a:schemeClr val="accent1"/>
                </a:solidFill>
              </a:rPr>
              <a:t>(контроль, доверие, запреты)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Дружба </a:t>
            </a:r>
            <a:r>
              <a:rPr lang="ru-RU" sz="2800" dirty="0" smtClean="0">
                <a:solidFill>
                  <a:schemeClr val="accent1"/>
                </a:solidFill>
              </a:rPr>
              <a:t>(понимание, общение, поддержка, защита)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Поддержка </a:t>
            </a:r>
            <a:r>
              <a:rPr lang="ru-RU" sz="2800" dirty="0" smtClean="0">
                <a:solidFill>
                  <a:schemeClr val="accent1"/>
                </a:solidFill>
              </a:rPr>
              <a:t>(похвала, уверенность в ребенке, молитва с ним и за него)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Авторитеты </a:t>
            </a:r>
            <a:r>
              <a:rPr lang="ru-RU" sz="2800" dirty="0" smtClean="0">
                <a:solidFill>
                  <a:schemeClr val="accent1"/>
                </a:solidFill>
              </a:rPr>
              <a:t>(у родителей авторитет от Бога, не авторитарность)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752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620688"/>
            <a:ext cx="748883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chemeClr val="accent1"/>
                </a:solidFill>
              </a:rPr>
              <a:t>Благодарите Бога,</a:t>
            </a:r>
          </a:p>
          <a:p>
            <a:pPr algn="ctr"/>
            <a:r>
              <a:rPr lang="ru-RU" sz="8800" b="1" dirty="0" smtClean="0">
                <a:solidFill>
                  <a:schemeClr val="accent1"/>
                </a:solidFill>
              </a:rPr>
              <a:t> что у вас сын!!!</a:t>
            </a:r>
            <a:endParaRPr lang="ru-RU" sz="8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039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980728"/>
            <a:ext cx="734481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Сахарова Татьяна</a:t>
            </a:r>
            <a:endParaRPr lang="en-US" sz="4000" b="1" dirty="0" smtClean="0">
              <a:solidFill>
                <a:srgbClr val="FF0000"/>
              </a:solidFill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8 918 511 87 73 </a:t>
            </a:r>
            <a:endParaRPr lang="en-US" sz="4000" b="1" dirty="0" smtClean="0">
              <a:solidFill>
                <a:srgbClr val="FF0000"/>
              </a:solidFill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ru-RU" sz="4000" b="1" dirty="0" smtClean="0">
                <a:solidFill>
                  <a:srgbClr val="FF0000"/>
                </a:solidFill>
              </a:rPr>
              <a:t>В Контакте, Одноклассники, </a:t>
            </a:r>
            <a:r>
              <a:rPr lang="ru-RU" sz="4000" b="1" dirty="0" err="1" smtClean="0">
                <a:solidFill>
                  <a:srgbClr val="FF0000"/>
                </a:solidFill>
              </a:rPr>
              <a:t>Фейсбук</a:t>
            </a:r>
            <a:r>
              <a:rPr lang="ru-RU" sz="4000" b="1" dirty="0" smtClean="0">
                <a:solidFill>
                  <a:srgbClr val="FF0000"/>
                </a:solidFill>
              </a:rPr>
              <a:t>, </a:t>
            </a:r>
            <a:r>
              <a:rPr lang="ru-RU" sz="4000" b="1" dirty="0" err="1" smtClean="0">
                <a:solidFill>
                  <a:srgbClr val="FF0000"/>
                </a:solidFill>
              </a:rPr>
              <a:t>Инстаграм</a:t>
            </a:r>
            <a:endParaRPr lang="en-US" sz="4000" b="1" dirty="0" smtClean="0">
              <a:solidFill>
                <a:srgbClr val="FF0000"/>
              </a:solidFill>
            </a:endParaRPr>
          </a:p>
          <a:p>
            <a:endParaRPr lang="ru-RU" sz="4000" b="1" dirty="0" smtClean="0">
              <a:solidFill>
                <a:srgbClr val="FF0000"/>
              </a:solidFill>
            </a:endParaRPr>
          </a:p>
          <a:p>
            <a:r>
              <a:rPr lang="en-US" sz="4000" b="1" dirty="0" smtClean="0">
                <a:solidFill>
                  <a:srgbClr val="FF0000"/>
                </a:solidFill>
              </a:rPr>
              <a:t>tanysah@gmail.com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060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1489" y="366130"/>
            <a:ext cx="756084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Что особенного в мальчиках?</a:t>
            </a:r>
          </a:p>
          <a:p>
            <a:pPr algn="ctr"/>
            <a:endParaRPr lang="ru-RU" sz="2000" b="1" dirty="0" smtClean="0">
              <a:solidFill>
                <a:schemeClr val="accent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3200" b="1" dirty="0" smtClean="0">
                <a:solidFill>
                  <a:schemeClr val="accent1"/>
                </a:solidFill>
              </a:rPr>
              <a:t>Цель и предназначение от БОГА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i="1" dirty="0" smtClean="0">
                <a:solidFill>
                  <a:schemeClr val="accent1"/>
                </a:solidFill>
              </a:rPr>
              <a:t>Быть мужчиной</a:t>
            </a:r>
            <a:r>
              <a:rPr lang="ru-RU" sz="2800" dirty="0" smtClean="0">
                <a:solidFill>
                  <a:schemeClr val="accent1"/>
                </a:solidFill>
              </a:rPr>
              <a:t>: священником, ответственным, мужественным, мудрым,  защитником, заботливым и т.п.</a:t>
            </a:r>
          </a:p>
          <a:p>
            <a:pPr marL="342900" indent="-342900">
              <a:buAutoNum type="arabicPeriod" startAt="2"/>
            </a:pPr>
            <a:r>
              <a:rPr lang="ru-RU" sz="3200" b="1" dirty="0" smtClean="0">
                <a:solidFill>
                  <a:schemeClr val="accent1"/>
                </a:solidFill>
              </a:rPr>
              <a:t>Совершенно различная анатомия и физиология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1"/>
                </a:solidFill>
              </a:rPr>
              <a:t>Органы, строение, гормоны, мышление, восприятие</a:t>
            </a:r>
          </a:p>
          <a:p>
            <a:pPr marL="457200" indent="-457200">
              <a:buAutoNum type="arabicPeriod" startAt="3"/>
            </a:pPr>
            <a:r>
              <a:rPr lang="ru-RU" sz="3200" b="1" dirty="0" smtClean="0">
                <a:solidFill>
                  <a:schemeClr val="accent1"/>
                </a:solidFill>
              </a:rPr>
              <a:t>Отличные методы воспитания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1"/>
                </a:solidFill>
              </a:rPr>
              <a:t>Любовь, дисциплина, твердость, пример Бога и мужчины, лидерство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58019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4832" y="332656"/>
            <a:ext cx="734481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/>
                </a:solidFill>
              </a:rPr>
              <a:t>Особый удар по «мальчикам»:</a:t>
            </a:r>
          </a:p>
          <a:p>
            <a:pPr algn="ctr"/>
            <a:endParaRPr lang="ru-RU" sz="1400" b="1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chemeClr val="accent1"/>
                </a:solidFill>
              </a:rPr>
              <a:t>«Отсутствие» Бога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chemeClr val="accent1"/>
                </a:solidFill>
              </a:rPr>
              <a:t>Отсутствие мужчины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chemeClr val="accent1"/>
                </a:solidFill>
              </a:rPr>
              <a:t>«Женское» воспитание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1"/>
                </a:solidFill>
              </a:rPr>
              <a:t>Феминизм и гомосексуализм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chemeClr val="accent1"/>
                </a:solidFill>
              </a:rPr>
              <a:t>Блага </a:t>
            </a:r>
            <a:r>
              <a:rPr lang="ru-RU" sz="3600" b="1" dirty="0">
                <a:solidFill>
                  <a:schemeClr val="accent1"/>
                </a:solidFill>
              </a:rPr>
              <a:t>цивилизации (интернет, фильмы, игры на ПК и т.п.)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chemeClr val="accent1"/>
                </a:solidFill>
              </a:rPr>
              <a:t>Преступность </a:t>
            </a:r>
            <a:endParaRPr lang="ru-RU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048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332656"/>
            <a:ext cx="7920880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Мальчики – это не девочки</a:t>
            </a:r>
          </a:p>
          <a:p>
            <a:endParaRPr lang="ru-RU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b="1" dirty="0" smtClean="0">
                <a:solidFill>
                  <a:schemeClr val="accent1"/>
                </a:solidFill>
              </a:rPr>
              <a:t>Физиология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Тестостерон</a:t>
            </a:r>
            <a:r>
              <a:rPr lang="ru-RU" sz="2800" dirty="0" smtClean="0">
                <a:solidFill>
                  <a:schemeClr val="accent1"/>
                </a:solidFill>
              </a:rPr>
              <a:t> («провокатор» риска, неусидчивости, стремление быть «круче»)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Серотонина меньше </a:t>
            </a:r>
            <a:r>
              <a:rPr lang="ru-RU" sz="2800" dirty="0" smtClean="0">
                <a:solidFill>
                  <a:schemeClr val="accent1"/>
                </a:solidFill>
              </a:rPr>
              <a:t>(смягчает, успокаивает, дает здравомыслие)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Миндалевидная железа больше </a:t>
            </a:r>
            <a:r>
              <a:rPr lang="ru-RU" sz="2800" dirty="0" smtClean="0">
                <a:solidFill>
                  <a:schemeClr val="accent1"/>
                </a:solidFill>
              </a:rPr>
              <a:t>(при угрозе посылает сигнал надпочечникам вырабатывать адреналин)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chemeClr val="accent1"/>
                </a:solidFill>
              </a:rPr>
              <a:t>Работа полушарий </a:t>
            </a:r>
            <a:r>
              <a:rPr lang="ru-RU" sz="2800" dirty="0" smtClean="0">
                <a:solidFill>
                  <a:schemeClr val="accent1"/>
                </a:solidFill>
              </a:rPr>
              <a:t>(меньше связей, одно дело лучше, чем несколько, основательный подход</a:t>
            </a:r>
            <a:r>
              <a:rPr lang="ru-RU" sz="2400" dirty="0" smtClean="0">
                <a:solidFill>
                  <a:schemeClr val="accent1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5822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260648"/>
            <a:ext cx="8208912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/>
                </a:solidFill>
              </a:rPr>
              <a:t>2.  </a:t>
            </a:r>
            <a:r>
              <a:rPr lang="ru-RU" sz="3600" b="1" dirty="0" smtClean="0">
                <a:solidFill>
                  <a:schemeClr val="accent1"/>
                </a:solidFill>
              </a:rPr>
              <a:t>Отношение к жизни: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accent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Риск </a:t>
            </a:r>
            <a:r>
              <a:rPr lang="ru-RU" sz="3200" b="1" dirty="0">
                <a:solidFill>
                  <a:schemeClr val="accent1"/>
                </a:solidFill>
              </a:rPr>
              <a:t>оправдывается целью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1"/>
                </a:solidFill>
              </a:rPr>
              <a:t>Медленнее усваивают уроки несчастий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1"/>
                </a:solidFill>
              </a:rPr>
              <a:t>Больше нацелены на точность, чем на творчество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chemeClr val="accent1"/>
                </a:solidFill>
              </a:rPr>
              <a:t>Интересуются «мужскими» предметами и </a:t>
            </a:r>
            <a:r>
              <a:rPr lang="ru-RU" sz="3200" b="1" dirty="0" smtClean="0">
                <a:solidFill>
                  <a:schemeClr val="accent1"/>
                </a:solidFill>
              </a:rPr>
              <a:t>темами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Ценят перемены, возможности, идеи и приключения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Любят выбор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Не терпят давления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chemeClr val="accent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4720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980728"/>
            <a:ext cx="64807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Мы разные, чтобы уравновешивать и дополнять друг друга!!!!</a:t>
            </a:r>
          </a:p>
          <a:p>
            <a:pPr algn="ctr"/>
            <a:endParaRPr lang="ru-RU" sz="4000" b="1" dirty="0" smtClean="0">
              <a:solidFill>
                <a:schemeClr val="accent1"/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А не пилить и переделывать!</a:t>
            </a:r>
            <a:endParaRPr lang="ru-RU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737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2090" y="487025"/>
            <a:ext cx="799288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Уязвимость мальчиков: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В 6 раз более не приспособлены к учебе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В 3 раза выше риск наркомании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В 4 раза выше риск эмоциональных заболеваний </a:t>
            </a:r>
            <a:r>
              <a:rPr lang="ru-RU" sz="3200" dirty="0" smtClean="0">
                <a:solidFill>
                  <a:schemeClr val="accent1"/>
                </a:solidFill>
              </a:rPr>
              <a:t>(шизофрения, аутизм, алкоголизм, психические заболевания, преступность)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Инфантилизм и неуверенность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Масс-медиа</a:t>
            </a:r>
            <a:r>
              <a:rPr lang="ru-RU" sz="3200" dirty="0" smtClean="0">
                <a:solidFill>
                  <a:schemeClr val="accent1"/>
                </a:solidFill>
              </a:rPr>
              <a:t>(насилие, феминизм, зависимость,)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804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548680"/>
            <a:ext cx="7992887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Разводы и неполные семьи: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Чувство «ненужности»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Потерянное поколение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Отсутствие модели настоящего мужчины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Отсутствие модели семьи (</a:t>
            </a:r>
            <a:r>
              <a:rPr lang="ru-RU" sz="3200" dirty="0" smtClean="0">
                <a:solidFill>
                  <a:schemeClr val="accent1"/>
                </a:solidFill>
              </a:rPr>
              <a:t>разрушение института семьи)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Риск отвержения Бога </a:t>
            </a:r>
            <a:r>
              <a:rPr lang="ru-RU" sz="3200" dirty="0" smtClean="0">
                <a:solidFill>
                  <a:schemeClr val="accent1"/>
                </a:solidFill>
              </a:rPr>
              <a:t>(сомнения)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chemeClr val="accent1"/>
                </a:solidFill>
              </a:rPr>
              <a:t>Пассивность или же агрессивность</a:t>
            </a:r>
            <a:r>
              <a:rPr lang="ru-RU" sz="3200" dirty="0" smtClean="0">
                <a:solidFill>
                  <a:schemeClr val="accent1"/>
                </a:solidFill>
              </a:rPr>
              <a:t>(неумение управлять эмоциями)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7843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407</TotalTime>
  <Words>820</Words>
  <Application>Microsoft Office PowerPoint</Application>
  <PresentationFormat>Экран (4:3)</PresentationFormat>
  <Paragraphs>165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TanySah</dc:creator>
  <cp:lastModifiedBy>TanySah</cp:lastModifiedBy>
  <cp:revision>102</cp:revision>
  <dcterms:created xsi:type="dcterms:W3CDTF">2016-04-13T06:11:28Z</dcterms:created>
  <dcterms:modified xsi:type="dcterms:W3CDTF">2016-06-26T07:47:28Z</dcterms:modified>
</cp:coreProperties>
</file>