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9" r:id="rId4"/>
    <p:sldId id="260" r:id="rId5"/>
    <p:sldId id="258" r:id="rId6"/>
    <p:sldId id="261" r:id="rId7"/>
    <p:sldId id="275" r:id="rId8"/>
    <p:sldId id="263" r:id="rId9"/>
    <p:sldId id="276" r:id="rId10"/>
    <p:sldId id="262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7" r:id="rId20"/>
    <p:sldId id="272" r:id="rId21"/>
    <p:sldId id="273" r:id="rId22"/>
    <p:sldId id="27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39A4B2-F868-4A1F-A445-2C7C8268151A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F1D7E-5248-4764-AA2C-AEAE0A700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127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5F1D7E-5248-4764-AA2C-AEAE0A7009F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34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764704"/>
            <a:ext cx="6264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Наказание: быть или не быть? </a:t>
            </a:r>
          </a:p>
          <a:p>
            <a:pPr algn="ctr"/>
            <a:r>
              <a:rPr lang="ru-RU" sz="3600" b="1" dirty="0">
                <a:solidFill>
                  <a:srgbClr val="FF0000"/>
                </a:solidFill>
              </a:rPr>
              <a:t>Бить или не бить?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858" y="2204864"/>
            <a:ext cx="2849893" cy="21374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304864"/>
            <a:ext cx="2736304" cy="20326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369" y="2152088"/>
            <a:ext cx="2345973" cy="20699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280" y="4413262"/>
            <a:ext cx="2649062" cy="18699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0988" y="4568688"/>
            <a:ext cx="2286000" cy="1714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2204864"/>
            <a:ext cx="2899829" cy="193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211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39772" y="548680"/>
            <a:ext cx="648072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solidFill>
                  <a:srgbClr val="FF0000"/>
                </a:solidFill>
              </a:rPr>
              <a:t>Я тебя очень люблю и поэтому я не могу не отреагировать…</a:t>
            </a:r>
          </a:p>
          <a:p>
            <a:pPr algn="ctr"/>
            <a:r>
              <a:rPr lang="ru-RU" sz="4400" dirty="0">
                <a:solidFill>
                  <a:srgbClr val="FF0000"/>
                </a:solidFill>
              </a:rPr>
              <a:t>я хочу помочь тебе…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645024"/>
            <a:ext cx="3451225" cy="255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645024"/>
            <a:ext cx="3194050" cy="255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60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836712"/>
            <a:ext cx="640871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</a:rPr>
              <a:t>Дети – это дети наши? Или Божьи? </a:t>
            </a:r>
          </a:p>
          <a:p>
            <a:pPr algn="ctr"/>
            <a:endParaRPr lang="ru-RU" sz="4400" dirty="0">
              <a:solidFill>
                <a:srgbClr val="FF0000"/>
              </a:solidFill>
            </a:endParaRPr>
          </a:p>
          <a:p>
            <a:pPr algn="ctr"/>
            <a:r>
              <a:rPr lang="ru-RU" sz="4400" dirty="0">
                <a:solidFill>
                  <a:srgbClr val="FF0000"/>
                </a:solidFill>
              </a:rPr>
              <a:t>Если бы мы это понимали всегда, то наше отношение к ним изменилось</a:t>
            </a:r>
          </a:p>
        </p:txBody>
      </p:sp>
    </p:spTree>
    <p:extLst>
      <p:ext uri="{BB962C8B-B14F-4D97-AF65-F5344CB8AC3E}">
        <p14:creationId xmlns:p14="http://schemas.microsoft.com/office/powerpoint/2010/main" val="2854682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908720"/>
            <a:ext cx="6192688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Виды наказания:</a:t>
            </a:r>
          </a:p>
          <a:p>
            <a:endParaRPr lang="ru-RU" sz="4400" dirty="0">
              <a:solidFill>
                <a:srgbClr val="FF00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400" dirty="0">
                <a:solidFill>
                  <a:srgbClr val="FF0000"/>
                </a:solidFill>
              </a:rPr>
              <a:t>Физическое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400" dirty="0">
                <a:solidFill>
                  <a:srgbClr val="FF0000"/>
                </a:solidFill>
              </a:rPr>
              <a:t>Социальное изолирование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400" dirty="0">
                <a:solidFill>
                  <a:srgbClr val="FF0000"/>
                </a:solidFill>
              </a:rPr>
              <a:t>Методы лишения</a:t>
            </a:r>
          </a:p>
        </p:txBody>
      </p:sp>
    </p:spTree>
    <p:extLst>
      <p:ext uri="{BB962C8B-B14F-4D97-AF65-F5344CB8AC3E}">
        <p14:creationId xmlns:p14="http://schemas.microsoft.com/office/powerpoint/2010/main" val="2673508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0466" y="620688"/>
            <a:ext cx="6336704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</a:rPr>
              <a:t>Приемлемые формы наказания: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FF0000"/>
                </a:solidFill>
              </a:rPr>
              <a:t>Адекватно поступку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FF0000"/>
                </a:solidFill>
              </a:rPr>
              <a:t>Индивидуальный подход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FF0000"/>
                </a:solidFill>
              </a:rPr>
              <a:t>В спокойном состоянии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FF0000"/>
                </a:solidFill>
              </a:rPr>
              <a:t>Объясняя, за что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FF0000"/>
                </a:solidFill>
              </a:rPr>
              <a:t>Физически (только до подросткового возраста)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FF0000"/>
                </a:solidFill>
              </a:rPr>
              <a:t>Проявлять любовь</a:t>
            </a:r>
          </a:p>
        </p:txBody>
      </p:sp>
    </p:spTree>
    <p:extLst>
      <p:ext uri="{BB962C8B-B14F-4D97-AF65-F5344CB8AC3E}">
        <p14:creationId xmlns:p14="http://schemas.microsoft.com/office/powerpoint/2010/main" val="725408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260648"/>
            <a:ext cx="748883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>
                <a:solidFill>
                  <a:srgbClr val="FF0000"/>
                </a:solidFill>
              </a:rPr>
              <a:t>Ситуация:</a:t>
            </a:r>
          </a:p>
          <a:p>
            <a:endParaRPr lang="ru-RU" sz="3200" dirty="0">
              <a:solidFill>
                <a:srgbClr val="FF0000"/>
              </a:solidFill>
            </a:endParaRPr>
          </a:p>
          <a:p>
            <a:r>
              <a:rPr lang="ru-RU" sz="2800" dirty="0">
                <a:solidFill>
                  <a:srgbClr val="FF0000"/>
                </a:solidFill>
              </a:rPr>
              <a:t>Подросток должен был прийти в 22, а пришел в 24…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Реакция типичная</a:t>
            </a:r>
            <a:r>
              <a:rPr lang="ru-RU" sz="2800" dirty="0">
                <a:solidFill>
                  <a:srgbClr val="FF0000"/>
                </a:solidFill>
              </a:rPr>
              <a:t>: «Где ты был? Как ты мог? и т.д.»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Реакция верная</a:t>
            </a:r>
            <a:r>
              <a:rPr lang="ru-RU" sz="2800" dirty="0">
                <a:solidFill>
                  <a:srgbClr val="FF0000"/>
                </a:solidFill>
              </a:rPr>
              <a:t>: я знаю, ты считаешь себя взрослым, но в такое время происходит много плохого и опасного. И хорошо, что с тобой не произошло ничего. Давай поблагодарим Бога, что ты благополучно дошел.  Но я очень беспокоилась, видишь бутылек с валерьянкой? (там нет ничего уже). </a:t>
            </a:r>
          </a:p>
          <a:p>
            <a:r>
              <a:rPr lang="ru-RU" sz="2800" dirty="0">
                <a:solidFill>
                  <a:srgbClr val="FF0000"/>
                </a:solidFill>
              </a:rPr>
              <a:t>Подросток извинится, даже если не сразу…</a:t>
            </a:r>
          </a:p>
        </p:txBody>
      </p:sp>
    </p:spTree>
    <p:extLst>
      <p:ext uri="{BB962C8B-B14F-4D97-AF65-F5344CB8AC3E}">
        <p14:creationId xmlns:p14="http://schemas.microsoft.com/office/powerpoint/2010/main" val="122010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548680"/>
            <a:ext cx="777686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В Библии:</a:t>
            </a:r>
          </a:p>
          <a:p>
            <a:endParaRPr lang="ru-RU" sz="4000" dirty="0">
              <a:solidFill>
                <a:srgbClr val="FF00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FF0000"/>
                </a:solidFill>
              </a:rPr>
              <a:t>Слово «наказание» – 37 раз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FF0000"/>
                </a:solidFill>
              </a:rPr>
              <a:t>Веление наказывать – 5 раз (от слова </a:t>
            </a:r>
            <a:r>
              <a: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«наказ» 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Наставление, поучение, распоряжение 2.Поручение, обращение, содержащее перечень требований и пожеланий.)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FF0000"/>
                </a:solidFill>
              </a:rPr>
              <a:t>О милости 245 раз</a:t>
            </a:r>
          </a:p>
        </p:txBody>
      </p:sp>
    </p:spTree>
    <p:extLst>
      <p:ext uri="{BB962C8B-B14F-4D97-AF65-F5344CB8AC3E}">
        <p14:creationId xmlns:p14="http://schemas.microsoft.com/office/powerpoint/2010/main" val="2141847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980728"/>
            <a:ext cx="684076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rgbClr val="FF0000"/>
                </a:solidFill>
              </a:rPr>
              <a:t>Перед 1«нельзя»</a:t>
            </a:r>
          </a:p>
          <a:p>
            <a:pPr algn="ctr"/>
            <a:r>
              <a:rPr lang="ru-RU" sz="5400" b="1" dirty="0">
                <a:solidFill>
                  <a:srgbClr val="FF0000"/>
                </a:solidFill>
              </a:rPr>
              <a:t> 9 «можно»</a:t>
            </a:r>
          </a:p>
          <a:p>
            <a:pPr algn="ctr"/>
            <a:endParaRPr lang="ru-RU" sz="5400" b="1" dirty="0">
              <a:solidFill>
                <a:srgbClr val="FF0000"/>
              </a:solidFill>
            </a:endParaRPr>
          </a:p>
          <a:p>
            <a:pPr algn="ctr"/>
            <a:r>
              <a:rPr lang="ru-RU" sz="4800" b="1" dirty="0">
                <a:solidFill>
                  <a:srgbClr val="FF0000"/>
                </a:solidFill>
              </a:rPr>
              <a:t>Наказываем за поступок, а не за личность</a:t>
            </a:r>
          </a:p>
        </p:txBody>
      </p:sp>
    </p:spTree>
    <p:extLst>
      <p:ext uri="{BB962C8B-B14F-4D97-AF65-F5344CB8AC3E}">
        <p14:creationId xmlns:p14="http://schemas.microsoft.com/office/powerpoint/2010/main" val="3620295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764704"/>
            <a:ext cx="69847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Должна быть </a:t>
            </a:r>
            <a:r>
              <a:rPr lang="ru-RU" sz="3600" b="1" dirty="0">
                <a:solidFill>
                  <a:srgbClr val="FF0000"/>
                </a:solidFill>
              </a:rPr>
              <a:t>система поощрений</a:t>
            </a:r>
          </a:p>
          <a:p>
            <a:endParaRPr lang="ru-RU" sz="3600" dirty="0">
              <a:solidFill>
                <a:srgbClr val="FF0000"/>
              </a:solidFill>
            </a:endParaRPr>
          </a:p>
          <a:p>
            <a:r>
              <a:rPr lang="ru-RU" sz="3600" dirty="0">
                <a:solidFill>
                  <a:srgbClr val="FF0000"/>
                </a:solidFill>
              </a:rPr>
              <a:t>А наказание – это </a:t>
            </a:r>
            <a:r>
              <a:rPr lang="ru-RU" sz="3600" b="1" dirty="0">
                <a:solidFill>
                  <a:srgbClr val="FF0000"/>
                </a:solidFill>
              </a:rPr>
              <a:t>удержание вознаграждения</a:t>
            </a:r>
          </a:p>
          <a:p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022" y="3646739"/>
            <a:ext cx="3276785" cy="217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08445"/>
            <a:ext cx="2908300" cy="217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347367"/>
            <a:ext cx="1322387" cy="198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1542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0"/>
            <a:ext cx="7488832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Ни в коем случае: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Бить рукой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Наказывать ремнем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Запугивать, манипулировать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Лишать жизненно важных вещей (еды, воды, любви)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Оставлять в закрытом пространстве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Унижать, оскорблять, высмеивать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Не поощряем «неполезным»(</a:t>
            </a:r>
            <a:r>
              <a:rPr lang="ru-RU" sz="2800" dirty="0">
                <a:solidFill>
                  <a:srgbClr val="FF0000"/>
                </a:solidFill>
              </a:rPr>
              <a:t>сладости, компьютер/телефон)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Не наказываем хорошим(труд, уроки, церковь и т.д.)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14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980728"/>
            <a:ext cx="5832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</a:rPr>
              <a:t>Процесс примирения обязателен!!!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245" y="2636912"/>
            <a:ext cx="5300067" cy="378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480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260648"/>
            <a:ext cx="712879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Для чего используется наказание?</a:t>
            </a:r>
          </a:p>
          <a:p>
            <a:endParaRPr lang="ru-RU" sz="3200" dirty="0">
              <a:solidFill>
                <a:srgbClr val="FF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Исправление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Сорвать гнев </a:t>
            </a:r>
            <a:r>
              <a:rPr lang="ru-RU" sz="2400" dirty="0">
                <a:solidFill>
                  <a:srgbClr val="FF0000"/>
                </a:solidFill>
              </a:rPr>
              <a:t>(проблемы в семье, на работе, неудовлетворение, сценарии своего детства)</a:t>
            </a:r>
            <a:endParaRPr lang="ru-RU" sz="3200" dirty="0">
              <a:solidFill>
                <a:srgbClr val="FF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Не умение поговорить с ребенком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Не понимание мотивов его слов/поступков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Нужно как-то отреагировать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Из страха </a:t>
            </a:r>
            <a:r>
              <a:rPr lang="ru-RU" sz="2400" dirty="0">
                <a:solidFill>
                  <a:srgbClr val="FF0000"/>
                </a:solidFill>
              </a:rPr>
              <a:t>(кто из него вырастет)</a:t>
            </a:r>
          </a:p>
        </p:txBody>
      </p:sp>
    </p:spTree>
    <p:extLst>
      <p:ext uri="{BB962C8B-B14F-4D97-AF65-F5344CB8AC3E}">
        <p14:creationId xmlns:p14="http://schemas.microsoft.com/office/powerpoint/2010/main" val="1480749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548680"/>
            <a:ext cx="648072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Эффект </a:t>
            </a:r>
            <a:r>
              <a:rPr lang="ru-RU" sz="4000" b="1" dirty="0" err="1">
                <a:solidFill>
                  <a:srgbClr val="FF0000"/>
                </a:solidFill>
              </a:rPr>
              <a:t>Пигмалиона</a:t>
            </a:r>
            <a:r>
              <a:rPr lang="ru-RU" sz="4000" b="1" dirty="0">
                <a:solidFill>
                  <a:srgbClr val="FF0000"/>
                </a:solidFill>
              </a:rPr>
              <a:t> </a:t>
            </a:r>
            <a:r>
              <a:rPr lang="ru-RU" sz="4000" dirty="0">
                <a:solidFill>
                  <a:srgbClr val="FF0000"/>
                </a:solidFill>
              </a:rPr>
              <a:t>– </a:t>
            </a:r>
          </a:p>
          <a:p>
            <a:pPr algn="ctr"/>
            <a:r>
              <a:rPr lang="ru-RU" sz="4000" dirty="0">
                <a:solidFill>
                  <a:srgbClr val="FF0000"/>
                </a:solidFill>
              </a:rPr>
              <a:t>дети становятся такими, какими их хотят видят родители\учителя</a:t>
            </a:r>
          </a:p>
          <a:p>
            <a:pPr algn="ctr"/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180" y="3429000"/>
            <a:ext cx="333375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515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1196752"/>
            <a:ext cx="691276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Если мы видим в них потенциал, который вложил Бог и помогаем, </a:t>
            </a:r>
          </a:p>
          <a:p>
            <a:pPr algn="ctr"/>
            <a:r>
              <a:rPr lang="ru-RU" sz="8000" b="1" dirty="0">
                <a:solidFill>
                  <a:srgbClr val="FF0000"/>
                </a:solidFill>
              </a:rPr>
              <a:t>они становятся лучше!</a:t>
            </a:r>
          </a:p>
        </p:txBody>
      </p:sp>
    </p:spTree>
    <p:extLst>
      <p:ext uri="{BB962C8B-B14F-4D97-AF65-F5344CB8AC3E}">
        <p14:creationId xmlns:p14="http://schemas.microsoft.com/office/powerpoint/2010/main" val="413153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411598"/>
            <a:ext cx="64087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rgbClr val="FF0000"/>
                </a:solidFill>
              </a:rPr>
              <a:t>Много молиться и искать мудрости и терпения Божьих!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924944"/>
            <a:ext cx="5257452" cy="3637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367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692696"/>
            <a:ext cx="698477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Цель наказания </a:t>
            </a:r>
            <a:r>
              <a:rPr lang="ru-RU" sz="4000" dirty="0">
                <a:solidFill>
                  <a:srgbClr val="FF0000"/>
                </a:solidFill>
              </a:rPr>
              <a:t>– исправление, направление… </a:t>
            </a:r>
          </a:p>
          <a:p>
            <a:pPr algn="ctr"/>
            <a:r>
              <a:rPr lang="ru-RU" sz="4000" dirty="0">
                <a:solidFill>
                  <a:srgbClr val="FF0000"/>
                </a:solidFill>
              </a:rPr>
              <a:t>«мирный плод праведности»</a:t>
            </a:r>
          </a:p>
          <a:p>
            <a:pPr algn="ctr"/>
            <a:endParaRPr lang="ru-RU" sz="4000" dirty="0">
              <a:solidFill>
                <a:srgbClr val="FF0000"/>
              </a:solidFill>
            </a:endParaRPr>
          </a:p>
          <a:p>
            <a:pPr algn="ctr"/>
            <a:endParaRPr lang="ru-RU" sz="4000" dirty="0">
              <a:solidFill>
                <a:srgbClr val="FF0000"/>
              </a:solidFill>
            </a:endParaRPr>
          </a:p>
          <a:p>
            <a:pPr algn="ctr"/>
            <a:r>
              <a:rPr lang="ru-RU" sz="4000" dirty="0">
                <a:solidFill>
                  <a:srgbClr val="FF0000"/>
                </a:solidFill>
              </a:rPr>
              <a:t>А порой наша цель показать свою власть над ребенком…</a:t>
            </a:r>
          </a:p>
        </p:txBody>
      </p:sp>
    </p:spTree>
    <p:extLst>
      <p:ext uri="{BB962C8B-B14F-4D97-AF65-F5344CB8AC3E}">
        <p14:creationId xmlns:p14="http://schemas.microsoft.com/office/powerpoint/2010/main" val="1874801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836712"/>
            <a:ext cx="662473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solidFill>
                  <a:srgbClr val="FF0000"/>
                </a:solidFill>
              </a:rPr>
              <a:t>Розга – прутик, которым направляли ягнят….</a:t>
            </a:r>
          </a:p>
          <a:p>
            <a:pPr algn="ctr"/>
            <a:endParaRPr lang="ru-RU" sz="4400" dirty="0">
              <a:solidFill>
                <a:srgbClr val="FF0000"/>
              </a:solidFill>
            </a:endParaRPr>
          </a:p>
          <a:p>
            <a:pPr algn="ctr"/>
            <a:endParaRPr lang="ru-RU" sz="4400" dirty="0">
              <a:solidFill>
                <a:srgbClr val="FF0000"/>
              </a:solidFill>
            </a:endParaRPr>
          </a:p>
          <a:p>
            <a:pPr algn="ctr"/>
            <a:endParaRPr lang="ru-RU" sz="4400" dirty="0">
              <a:solidFill>
                <a:srgbClr val="FF0000"/>
              </a:solidFill>
            </a:endParaRPr>
          </a:p>
          <a:p>
            <a:pPr algn="ctr"/>
            <a:r>
              <a:rPr lang="ru-RU" sz="4400" dirty="0">
                <a:solidFill>
                  <a:srgbClr val="FF0000"/>
                </a:solidFill>
              </a:rPr>
              <a:t>А не канат, которым надо «душить»…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229270"/>
            <a:ext cx="2831976" cy="212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541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548680"/>
            <a:ext cx="691276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</a:rPr>
              <a:t>Не заставлять ребенка говорить, что он больше так не будет делать…</a:t>
            </a:r>
          </a:p>
          <a:p>
            <a:pPr algn="ctr"/>
            <a:r>
              <a:rPr lang="ru-RU" sz="3600" dirty="0">
                <a:solidFill>
                  <a:srgbClr val="FF0000"/>
                </a:solidFill>
              </a:rPr>
              <a:t>он будет скорее всего…</a:t>
            </a:r>
          </a:p>
          <a:p>
            <a:pPr algn="ctr"/>
            <a:endParaRPr lang="ru-RU" sz="3600" dirty="0">
              <a:solidFill>
                <a:srgbClr val="FF0000"/>
              </a:solidFill>
            </a:endParaRPr>
          </a:p>
          <a:p>
            <a:pPr algn="ctr"/>
            <a:endParaRPr lang="ru-RU" sz="3600" dirty="0">
              <a:solidFill>
                <a:srgbClr val="FF0000"/>
              </a:solidFill>
            </a:endParaRPr>
          </a:p>
          <a:p>
            <a:pPr algn="ctr"/>
            <a:r>
              <a:rPr lang="ru-RU" sz="3600" dirty="0">
                <a:solidFill>
                  <a:srgbClr val="FF0000"/>
                </a:solidFill>
              </a:rPr>
              <a:t>Вместо этого научите его: </a:t>
            </a:r>
          </a:p>
          <a:p>
            <a:pPr algn="ctr"/>
            <a:r>
              <a:rPr lang="ru-RU" sz="3600" b="1" dirty="0">
                <a:solidFill>
                  <a:srgbClr val="FF0000"/>
                </a:solidFill>
              </a:rPr>
              <a:t>«с Божьей помощью я постараюсь исправиться </a:t>
            </a:r>
          </a:p>
          <a:p>
            <a:pPr algn="ctr"/>
            <a:r>
              <a:rPr lang="ru-RU" sz="3600" b="1" dirty="0">
                <a:solidFill>
                  <a:srgbClr val="FF0000"/>
                </a:solidFill>
              </a:rPr>
              <a:t>и не делать так»</a:t>
            </a:r>
          </a:p>
        </p:txBody>
      </p:sp>
    </p:spTree>
    <p:extLst>
      <p:ext uri="{BB962C8B-B14F-4D97-AF65-F5344CB8AC3E}">
        <p14:creationId xmlns:p14="http://schemas.microsoft.com/office/powerpoint/2010/main" val="120875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692696"/>
            <a:ext cx="6768752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Когда родители раздражаются на детей – грешат против Бога</a:t>
            </a:r>
          </a:p>
          <a:p>
            <a:endParaRPr lang="ru-RU" sz="2400" dirty="0">
              <a:solidFill>
                <a:srgbClr val="FF00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</a:rPr>
              <a:t>Дети в родителях видят Бога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FF0000"/>
                </a:solidFill>
              </a:rPr>
              <a:t>«Взаимная благожелательность и выдержка сделают семью раем и привлекут святых ангелов в семейный круг; но они покинут дом, где произносятся неприятные слова, где царствует раздражительность и несогласие. Суровость, недовольство и гнев закрывают Иисусу дверь в такой дом». (Христианский дом гл. 69)</a:t>
            </a:r>
          </a:p>
        </p:txBody>
      </p:sp>
    </p:spTree>
    <p:extLst>
      <p:ext uri="{BB962C8B-B14F-4D97-AF65-F5344CB8AC3E}">
        <p14:creationId xmlns:p14="http://schemas.microsoft.com/office/powerpoint/2010/main" val="1118322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692696"/>
            <a:ext cx="691276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</a:rPr>
              <a:t>Лишает счастья и вечной жизни</a:t>
            </a:r>
          </a:p>
          <a:p>
            <a:endParaRPr lang="ru-RU" sz="2800" dirty="0">
              <a:solidFill>
                <a:srgbClr val="FF0000"/>
              </a:solidFill>
            </a:endParaRPr>
          </a:p>
          <a:p>
            <a:r>
              <a:rPr lang="ru-RU" sz="2800" dirty="0">
                <a:solidFill>
                  <a:srgbClr val="FF0000"/>
                </a:solidFill>
              </a:rPr>
              <a:t>«Все резкие, неприятные, нетерпеливые, раздражительные слова приносятся в дар его сатанинскому величеству. И это приношение обходится дороже, чем любая жертва, которую мы предназначаем для Бога, потому что оно разрушает мир и счастье всей семьи, разрушает здоровье и в конце концов лишает людей счастья вечной жизни». (Христианский дом гл.71)</a:t>
            </a:r>
          </a:p>
        </p:txBody>
      </p:sp>
    </p:spTree>
    <p:extLst>
      <p:ext uri="{BB962C8B-B14F-4D97-AF65-F5344CB8AC3E}">
        <p14:creationId xmlns:p14="http://schemas.microsoft.com/office/powerpoint/2010/main" val="2346142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620688"/>
            <a:ext cx="6696744" cy="5986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Авторитарность – последствия (крик, без гибкости, не учитывая мнение, без учета возраста)</a:t>
            </a:r>
          </a:p>
          <a:p>
            <a:endParaRPr lang="ru-RU" sz="1600" dirty="0">
              <a:solidFill>
                <a:srgbClr val="FF0000"/>
              </a:solidFill>
            </a:endParaRPr>
          </a:p>
          <a:p>
            <a:endParaRPr lang="ru-RU" sz="1100" dirty="0">
              <a:solidFill>
                <a:srgbClr val="FF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Ложь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Неуверенность\заниженная самооценка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Частые болезни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Замкнутость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Агрессия\протест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Суицидальные желания\попытки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Перфекционизм\чувство вины</a:t>
            </a:r>
          </a:p>
        </p:txBody>
      </p:sp>
    </p:spTree>
    <p:extLst>
      <p:ext uri="{BB962C8B-B14F-4D97-AF65-F5344CB8AC3E}">
        <p14:creationId xmlns:p14="http://schemas.microsoft.com/office/powerpoint/2010/main" val="3187728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836712"/>
            <a:ext cx="5760640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Вседозволенность – последствия</a:t>
            </a:r>
          </a:p>
          <a:p>
            <a:r>
              <a:rPr lang="ru-RU" sz="3200" dirty="0">
                <a:solidFill>
                  <a:srgbClr val="FF0000"/>
                </a:solidFill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Неуважение авторитетов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Эгоизм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Неорганизованность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Безответственность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Потеря безопасности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</a:rPr>
              <a:t>Чувство одиночества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478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652</Words>
  <Application>Microsoft Office PowerPoint</Application>
  <PresentationFormat>Экран (4:3)</PresentationFormat>
  <Paragraphs>104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Tatiana</dc:creator>
  <cp:lastModifiedBy>Татьяна Сахарова</cp:lastModifiedBy>
  <cp:revision>57</cp:revision>
  <dcterms:created xsi:type="dcterms:W3CDTF">2018-02-28T06:37:36Z</dcterms:created>
  <dcterms:modified xsi:type="dcterms:W3CDTF">2021-12-15T06:40:36Z</dcterms:modified>
</cp:coreProperties>
</file>